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52" r:id="rId2"/>
  </p:sldMasterIdLst>
  <p:notesMasterIdLst>
    <p:notesMasterId r:id="rId8"/>
  </p:notesMasterIdLst>
  <p:handoutMasterIdLst>
    <p:handoutMasterId r:id="rId9"/>
  </p:handoutMasterIdLst>
  <p:sldIdLst>
    <p:sldId id="330" r:id="rId3"/>
    <p:sldId id="530" r:id="rId4"/>
    <p:sldId id="503" r:id="rId5"/>
    <p:sldId id="470" r:id="rId6"/>
    <p:sldId id="531" r:id="rId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534"/>
    <a:srgbClr val="FF0000"/>
    <a:srgbClr val="FFFF00"/>
    <a:srgbClr val="FF3300"/>
    <a:srgbClr val="0095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4706" autoAdjust="0"/>
  </p:normalViewPr>
  <p:slideViewPr>
    <p:cSldViewPr>
      <p:cViewPr>
        <p:scale>
          <a:sx n="75" d="100"/>
          <a:sy n="75" d="100"/>
        </p:scale>
        <p:origin x="56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5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de-DE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endParaRPr lang="de-DE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de-DE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EC789BA9-4533-4A58-9B49-AFE46074449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341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endParaRPr lang="de-DE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de-DE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B630EE42-3CE8-41D6-8E37-3B29159C502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5069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E1CC7B-ADEA-458A-9A44-1B370A8DD087}" type="slidenum">
              <a:rPr lang="de-DE"/>
              <a:pPr/>
              <a:t>1</a:t>
            </a:fld>
            <a:endParaRPr lang="de-DE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9140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229F8-8346-48ED-9F38-063E28FE53D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33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5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2349500"/>
            <a:ext cx="4038600" cy="337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9313" y="2349500"/>
            <a:ext cx="4038600" cy="337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40513" y="1700213"/>
            <a:ext cx="2057400" cy="40227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68313" y="1700213"/>
            <a:ext cx="6019800" cy="40227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9" y="1594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7" name="Objekt 1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4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/>
          <p:cNvSpPr/>
          <p:nvPr/>
        </p:nvSpPr>
        <p:spPr bwMode="white">
          <a:xfrm>
            <a:off x="1116385" y="0"/>
            <a:ext cx="3078000" cy="4103688"/>
          </a:xfrm>
          <a:prstGeom prst="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 bwMode="gray">
          <a:xfrm>
            <a:off x="3901146" y="2754000"/>
            <a:ext cx="3078000" cy="41040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White">
          <a:xfrm>
            <a:off x="1115616" y="1232118"/>
            <a:ext cx="4104456" cy="1521882"/>
          </a:xfrm>
          <a:prstGeom prst="rect">
            <a:avLst/>
          </a:prstGeom>
        </p:spPr>
        <p:txBody>
          <a:bodyPr lIns="144000" tIns="144000" rIns="144000" bIns="14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White">
          <a:xfrm>
            <a:off x="1115616" y="2754000"/>
            <a:ext cx="2785530" cy="1350000"/>
          </a:xfrm>
          <a:prstGeom prst="rect">
            <a:avLst/>
          </a:prstGeom>
          <a:noFill/>
        </p:spPr>
        <p:txBody>
          <a:bodyPr lIns="144000" tIns="144000" rIns="144000" bIns="144000"/>
          <a:lstStyle>
            <a:lvl1pPr marL="0" indent="0" algn="l">
              <a:buNone/>
              <a:defRPr b="1" i="0">
                <a:solidFill>
                  <a:srgbClr val="A0ABB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0" name="Vertikaler Textplatzhalter 17"/>
          <p:cNvSpPr>
            <a:spLocks noGrp="1"/>
          </p:cNvSpPr>
          <p:nvPr>
            <p:ph type="body" orient="vert" sz="quarter" idx="15"/>
          </p:nvPr>
        </p:nvSpPr>
        <p:spPr bwMode="gray">
          <a:xfrm>
            <a:off x="8686800" y="631942"/>
            <a:ext cx="457200" cy="4823817"/>
          </a:xfrm>
          <a:prstGeom prst="rect">
            <a:avLst/>
          </a:prstGeom>
        </p:spPr>
        <p:txBody>
          <a:bodyPr vert="eaVert" anchor="ctr"/>
          <a:lstStyle>
            <a:lvl1pPr marL="0" algn="l">
              <a:spcBef>
                <a:spcPts val="0"/>
              </a:spcBef>
              <a:buClrTx/>
              <a:buFontTx/>
              <a:buNone/>
              <a:defRPr sz="825" kern="0" cap="all" spc="75" baseline="0">
                <a:solidFill>
                  <a:srgbClr val="A02A2C"/>
                </a:solidFill>
              </a:defRPr>
            </a:lvl1pPr>
            <a:lvl2pPr marL="0" indent="0">
              <a:spcBef>
                <a:spcPts val="0"/>
              </a:spcBef>
              <a:buClrTx/>
              <a:buFontTx/>
              <a:buNone/>
              <a:defRPr sz="825" kern="0" cap="all" spc="75">
                <a:solidFill>
                  <a:schemeClr val="accent5"/>
                </a:solidFill>
              </a:defRPr>
            </a:lvl2pPr>
            <a:lvl3pPr marL="0" indent="0">
              <a:spcBef>
                <a:spcPts val="0"/>
              </a:spcBef>
              <a:buClrTx/>
              <a:buFontTx/>
              <a:buNone/>
              <a:defRPr sz="825" kern="0" cap="all" spc="75">
                <a:solidFill>
                  <a:schemeClr val="accent5"/>
                </a:solidFill>
              </a:defRPr>
            </a:lvl3pPr>
            <a:lvl4pPr marL="0" indent="0">
              <a:spcBef>
                <a:spcPts val="0"/>
              </a:spcBef>
              <a:buClrTx/>
              <a:buFontTx/>
              <a:buNone/>
              <a:defRPr sz="825" kern="0" cap="all" spc="75">
                <a:solidFill>
                  <a:schemeClr val="accent5"/>
                </a:solidFill>
              </a:defRPr>
            </a:lvl4pPr>
            <a:lvl5pPr marL="0" indent="0">
              <a:spcBef>
                <a:spcPts val="0"/>
              </a:spcBef>
              <a:buClrTx/>
              <a:buFontTx/>
              <a:buNone/>
              <a:defRPr sz="825" kern="0" cap="all" spc="75">
                <a:solidFill>
                  <a:schemeClr val="accent5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9" name="Datumsplatzhalter 17"/>
          <p:cNvSpPr>
            <a:spLocks noGrp="1"/>
          </p:cNvSpPr>
          <p:nvPr>
            <p:ph type="dt" sz="half" idx="16"/>
          </p:nvPr>
        </p:nvSpPr>
        <p:spPr>
          <a:xfrm>
            <a:off x="1116015" y="3573466"/>
            <a:ext cx="2786062" cy="530225"/>
          </a:xfrm>
          <a:prstGeom prst="rect">
            <a:avLst/>
          </a:prstGeom>
        </p:spPr>
        <p:txBody>
          <a:bodyPr lIns="144000" tIns="36000" rIns="36000" bIns="36000"/>
          <a:lstStyle>
            <a:lvl1pPr algn="l">
              <a:defRPr sz="1125" b="1" smtClean="0">
                <a:solidFill>
                  <a:srgbClr val="A0ABB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EF6A7B0-0D84-488B-9CEB-E5DB419767B1}" type="datetime1">
              <a:rPr lang="de-DE" smtClean="0"/>
              <a:t>17.05.2022</a:t>
            </a:fld>
            <a:endParaRPr lang="de-DE" dirty="0"/>
          </a:p>
        </p:txBody>
      </p:sp>
      <p:pic>
        <p:nvPicPr>
          <p:cNvPr id="13" name="Grafik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992" y="398463"/>
            <a:ext cx="1898809" cy="1012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432" y="1897588"/>
            <a:ext cx="972000" cy="7200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060" y="1332213"/>
            <a:ext cx="1268372" cy="45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04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730" name="Picture 2" descr="titel_kop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26988"/>
            <a:ext cx="9144000" cy="2087563"/>
          </a:xfrm>
          <a:prstGeom prst="rect">
            <a:avLst/>
          </a:prstGeom>
          <a:noFill/>
        </p:spPr>
      </p:pic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0" y="2060575"/>
            <a:ext cx="9144000" cy="4797425"/>
          </a:xfrm>
          <a:prstGeom prst="rect">
            <a:avLst/>
          </a:prstGeom>
          <a:solidFill>
            <a:srgbClr val="00953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29" name="Picture 5" descr="folge_kop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-26988"/>
            <a:ext cx="9144000" cy="1427163"/>
          </a:xfrm>
          <a:prstGeom prst="rect">
            <a:avLst/>
          </a:prstGeom>
          <a:noFill/>
        </p:spPr>
      </p:pic>
      <p:sp>
        <p:nvSpPr>
          <p:cNvPr id="2058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700213"/>
            <a:ext cx="82296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058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349500"/>
            <a:ext cx="8229600" cy="337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05833" name="Rectangle 9"/>
          <p:cNvSpPr>
            <a:spLocks noChangeArrowheads="1"/>
          </p:cNvSpPr>
          <p:nvPr/>
        </p:nvSpPr>
        <p:spPr bwMode="auto">
          <a:xfrm>
            <a:off x="6443663" y="6508750"/>
            <a:ext cx="2249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r>
              <a:rPr lang="de-DE" sz="700"/>
              <a:t>Stand: xx.xx.xxxx</a:t>
            </a:r>
          </a:p>
        </p:txBody>
      </p:sp>
      <p:sp>
        <p:nvSpPr>
          <p:cNvPr id="205834" name="Rectangle 10"/>
          <p:cNvSpPr>
            <a:spLocks noChangeArrowheads="1"/>
          </p:cNvSpPr>
          <p:nvPr/>
        </p:nvSpPr>
        <p:spPr bwMode="auto">
          <a:xfrm>
            <a:off x="107950" y="6508750"/>
            <a:ext cx="873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r>
              <a:rPr lang="de-DE" sz="800"/>
              <a:t>Seite </a:t>
            </a:r>
            <a:fld id="{51D76047-07B8-4142-B147-0B92A39F1B50}" type="slidenum">
              <a:rPr lang="de-DE" sz="800"/>
              <a:pPr algn="r"/>
              <a:t>‹Nr.›</a:t>
            </a:fld>
            <a:endParaRPr lang="de-DE" sz="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80" r:id="rId12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953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9539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9539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9539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95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95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95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95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9539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9539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990600" indent="-533400" algn="l" rtl="0" fontAlgn="base">
        <a:spcBef>
          <a:spcPct val="20000"/>
        </a:spcBef>
        <a:spcAft>
          <a:spcPct val="0"/>
        </a:spcAft>
        <a:buClr>
          <a:srgbClr val="009539"/>
        </a:buClr>
        <a:buFont typeface="Wingdings" pitchFamily="2" charset="2"/>
        <a:buChar char="v"/>
        <a:defRPr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Clr>
          <a:srgbClr val="009539"/>
        </a:buClr>
        <a:buChar char="•"/>
        <a:defRPr>
          <a:solidFill>
            <a:schemeClr val="tx1"/>
          </a:solidFill>
          <a:latin typeface="+mn-lt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Clr>
          <a:srgbClr val="009539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Clr>
          <a:srgbClr val="009539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Clr>
          <a:srgbClr val="009539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Clr>
          <a:srgbClr val="009539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Clr>
          <a:srgbClr val="009539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Clr>
          <a:srgbClr val="009539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tags" Target="../tags/tag3.xml"/><Relationship Id="rId7" Type="http://schemas.openxmlformats.org/officeDocument/2006/relationships/image" Target="../media/image7.emf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ChangeArrowheads="1"/>
          </p:cNvSpPr>
          <p:nvPr/>
        </p:nvSpPr>
        <p:spPr bwMode="auto">
          <a:xfrm>
            <a:off x="900112" y="2276475"/>
            <a:ext cx="7886729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55000"/>
              </a:lnSpc>
              <a:spcBef>
                <a:spcPct val="20000"/>
              </a:spcBef>
            </a:pPr>
            <a:endParaRPr lang="de-DE" sz="3200" dirty="0">
              <a:solidFill>
                <a:schemeClr val="bg1"/>
              </a:solidFill>
              <a:latin typeface="Agfa Rotis Sans Serif" pitchFamily="2" charset="0"/>
            </a:endParaRPr>
          </a:p>
          <a:p>
            <a:pPr algn="ctr">
              <a:lnSpc>
                <a:spcPct val="55000"/>
              </a:lnSpc>
            </a:pPr>
            <a:endParaRPr lang="de-DE" sz="3200" dirty="0">
              <a:solidFill>
                <a:schemeClr val="bg1"/>
              </a:solidFill>
              <a:latin typeface="Agfa Rotis Sans Serif" pitchFamily="2" charset="0"/>
            </a:endParaRPr>
          </a:p>
          <a:p>
            <a:pPr algn="ctr"/>
            <a:r>
              <a:rPr lang="de-DE" sz="3200" dirty="0">
                <a:solidFill>
                  <a:schemeClr val="bg1"/>
                </a:solidFill>
              </a:rPr>
              <a:t>Die neue Krankenhausplanung in NRW </a:t>
            </a:r>
          </a:p>
          <a:p>
            <a:pPr algn="ctr"/>
            <a:r>
              <a:rPr lang="de-DE" sz="3200" dirty="0">
                <a:solidFill>
                  <a:schemeClr val="bg1"/>
                </a:solidFill>
              </a:rPr>
              <a:t>Weg von der Bettenplanung, hin zur Planung von Leistungsgruppen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de-DE" sz="1600" dirty="0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de-DE" sz="1600" dirty="0">
                <a:solidFill>
                  <a:schemeClr val="bg1"/>
                </a:solidFill>
              </a:rPr>
              <a:t>Münster, 17. Mai 2022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de-DE" sz="1600" dirty="0">
              <a:solidFill>
                <a:schemeClr val="bg1"/>
              </a:solidFill>
              <a:latin typeface="Agfa Rotis Sans Serif" pitchFamily="2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de-DE" sz="1600" dirty="0">
              <a:solidFill>
                <a:schemeClr val="bg1"/>
              </a:solidFill>
              <a:latin typeface="Agfa Rotis Sans Serif" pitchFamily="2" charset="0"/>
            </a:endParaRPr>
          </a:p>
          <a:p>
            <a:pPr>
              <a:spcBef>
                <a:spcPct val="20000"/>
              </a:spcBef>
            </a:pPr>
            <a:r>
              <a:rPr lang="de-DE" dirty="0">
                <a:solidFill>
                  <a:schemeClr val="bg1"/>
                </a:solidFill>
              </a:rPr>
              <a:t>Dr. Hans-Albert </a:t>
            </a:r>
            <a:r>
              <a:rPr lang="de-DE" dirty="0" err="1">
                <a:solidFill>
                  <a:schemeClr val="bg1"/>
                </a:solidFill>
              </a:rPr>
              <a:t>Gehle</a:t>
            </a:r>
            <a:endParaRPr lang="de-DE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r>
              <a:rPr lang="de-DE" dirty="0">
                <a:solidFill>
                  <a:schemeClr val="bg1"/>
                </a:solidFill>
              </a:rPr>
              <a:t>Präsident der</a:t>
            </a:r>
          </a:p>
          <a:p>
            <a:pPr>
              <a:spcBef>
                <a:spcPct val="20000"/>
              </a:spcBef>
            </a:pPr>
            <a:r>
              <a:rPr lang="de-DE" dirty="0">
                <a:solidFill>
                  <a:schemeClr val="bg1"/>
                </a:solidFill>
              </a:rPr>
              <a:t>Ärztekammer Westfalen-Lippe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think-cell Folie" r:id="rId6" imgW="360" imgH="360" progId="TCLayout.ActiveDocument.1">
                  <p:embed/>
                </p:oleObj>
              </mc:Choice>
              <mc:Fallback>
                <p:oleObj name="think-cell Folie" r:id="rId6" imgW="360" imgH="360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/>
          <p:cNvSpPr/>
          <p:nvPr>
            <p:custDataLst>
              <p:tags r:id="rId3"/>
            </p:custDataLst>
          </p:nvPr>
        </p:nvSpPr>
        <p:spPr>
          <a:xfrm>
            <a:off x="0" y="857250"/>
            <a:ext cx="119063" cy="1190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2000"/>
              </a:lnSpc>
              <a:spcBef>
                <a:spcPct val="0"/>
              </a:spcBef>
              <a:spcAft>
                <a:spcPct val="0"/>
              </a:spcAft>
            </a:pPr>
            <a:endParaRPr lang="de-DE" sz="1575" b="1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1043608" y="1232118"/>
            <a:ext cx="4104456" cy="1521882"/>
          </a:xfrm>
        </p:spPr>
        <p:txBody>
          <a:bodyPr/>
          <a:lstStyle/>
          <a:p>
            <a:r>
              <a:rPr lang="de-DE" sz="2000" dirty="0"/>
              <a:t>Leistungs-, bedarfs- und qualitätsorientierte Krankenhausplanung in</a:t>
            </a:r>
            <a:br>
              <a:rPr lang="de-DE" sz="2000" dirty="0"/>
            </a:br>
            <a:r>
              <a:rPr lang="de-DE" sz="2000" dirty="0"/>
              <a:t>NRW</a:t>
            </a: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>
          <a:xfrm>
            <a:off x="1129925" y="1993059"/>
            <a:ext cx="2785530" cy="1350000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Düsseldorf, 12. September 2019</a:t>
            </a:r>
          </a:p>
        </p:txBody>
      </p:sp>
      <p:pic>
        <p:nvPicPr>
          <p:cNvPr id="8" name="Bildplatzhalter 7"/>
          <p:cNvPicPr>
            <a:picLocks noGrp="1" noChangeAspect="1"/>
          </p:cNvPicPr>
          <p:nvPr>
            <p:ph type="pic" sz="quarter" idx="13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9" r="14609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697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51520" y="1124744"/>
            <a:ext cx="8424936" cy="446449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94212"/>
            <a:ext cx="7416824" cy="432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4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374848" y="2564904"/>
            <a:ext cx="8133156" cy="374441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39552" y="3284984"/>
            <a:ext cx="82296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2" name="Rechteck 1"/>
          <p:cNvSpPr/>
          <p:nvPr/>
        </p:nvSpPr>
        <p:spPr>
          <a:xfrm>
            <a:off x="179512" y="46365"/>
            <a:ext cx="4032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Zuordnung nicht eindeutig oder falsche Zuordnung durch die Gutachter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107504" y="2708920"/>
            <a:ext cx="8568952" cy="4049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DRG K03A 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„Eingriffe an der Nebenniere bei bösartiger Neubildung </a:t>
            </a:r>
            <a:r>
              <a:rPr lang="de-DE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oder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Eingriff an der Hypophyse, Alter &lt; 18 Jahre“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DRG K03B 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„Eingriffe an der Nebenniere bei bösartiger Neubildung </a:t>
            </a:r>
            <a:r>
              <a:rPr lang="de-DE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oder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Eingriff an der Hypophyse, Alter &gt; 17 Jahre“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LG „</a:t>
            </a:r>
            <a:r>
              <a:rPr lang="de-DE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komplexe Neurochirurgie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de-DE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Eingriffe an der Nebennierenrinde ??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Þ"/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AUCH Viszeralchirurgie, gegebenenfalls (Alter &lt; 18 Jahre)  auch Kinderchirurgie!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502D2D3-C87D-4E87-B1C5-63CDA3BF7415}"/>
              </a:ext>
            </a:extLst>
          </p:cNvPr>
          <p:cNvSpPr txBox="1"/>
          <p:nvPr/>
        </p:nvSpPr>
        <p:spPr>
          <a:xfrm>
            <a:off x="361991" y="1121396"/>
            <a:ext cx="8133156" cy="101132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algn="l"/>
            <a:endParaRPr lang="de-DE" sz="2000" b="1" dirty="0">
              <a:solidFill>
                <a:schemeClr val="tx1"/>
              </a:solidFill>
            </a:endParaRPr>
          </a:p>
          <a:p>
            <a:pPr algn="l"/>
            <a:r>
              <a:rPr lang="de-DE" sz="2000" b="1" dirty="0">
                <a:solidFill>
                  <a:schemeClr val="tx1"/>
                </a:solidFill>
              </a:rPr>
              <a:t>Vorschlag Gutachten: </a:t>
            </a:r>
          </a:p>
          <a:p>
            <a:pPr algn="l"/>
            <a:r>
              <a:rPr lang="de-DE" sz="2000" b="1" dirty="0">
                <a:solidFill>
                  <a:schemeClr val="tx1"/>
                </a:solidFill>
              </a:rPr>
              <a:t>Leistungsgruppe „komplexe Neurochirurgie“ über DRG K03</a:t>
            </a:r>
          </a:p>
          <a:p>
            <a:pPr algn="l"/>
            <a:endParaRPr lang="de-DE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86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51520" y="1124744"/>
            <a:ext cx="8424936" cy="446449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94212"/>
            <a:ext cx="7416824" cy="4325560"/>
          </a:xfrm>
          <a:prstGeom prst="rect">
            <a:avLst/>
          </a:prstGeom>
        </p:spPr>
      </p:pic>
      <p:sp>
        <p:nvSpPr>
          <p:cNvPr id="3" name="Multiplikationszeichen 2">
            <a:extLst>
              <a:ext uri="{FF2B5EF4-FFF2-40B4-BE49-F238E27FC236}">
                <a16:creationId xmlns:a16="http://schemas.microsoft.com/office/drawing/2014/main" id="{E4E7FD8A-3A2D-45F9-9A01-AFE8F56DB560}"/>
              </a:ext>
            </a:extLst>
          </p:cNvPr>
          <p:cNvSpPr/>
          <p:nvPr/>
        </p:nvSpPr>
        <p:spPr>
          <a:xfrm>
            <a:off x="4283968" y="836712"/>
            <a:ext cx="432048" cy="547260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Multiplikationszeichen 4">
            <a:extLst>
              <a:ext uri="{FF2B5EF4-FFF2-40B4-BE49-F238E27FC236}">
                <a16:creationId xmlns:a16="http://schemas.microsoft.com/office/drawing/2014/main" id="{3ACA06CB-7E89-4154-BDF9-3890B0242335}"/>
              </a:ext>
            </a:extLst>
          </p:cNvPr>
          <p:cNvSpPr/>
          <p:nvPr/>
        </p:nvSpPr>
        <p:spPr>
          <a:xfrm>
            <a:off x="5724128" y="3573016"/>
            <a:ext cx="1332148" cy="1728192"/>
          </a:xfrm>
          <a:prstGeom prst="mathMultiply">
            <a:avLst/>
          </a:prstGeom>
          <a:solidFill>
            <a:srgbClr val="FF00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20FFB21-7548-4E35-ADBA-3CBFC7C5B537}"/>
              </a:ext>
            </a:extLst>
          </p:cNvPr>
          <p:cNvSpPr txBox="1"/>
          <p:nvPr/>
        </p:nvSpPr>
        <p:spPr>
          <a:xfrm>
            <a:off x="5652120" y="2505670"/>
            <a:ext cx="1787669" cy="92333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de-DE" b="1" dirty="0"/>
              <a:t>Statt DRG:</a:t>
            </a:r>
          </a:p>
          <a:p>
            <a:endParaRPr lang="de-DE" b="1" dirty="0"/>
          </a:p>
          <a:p>
            <a:r>
              <a:rPr lang="de-DE" b="1" dirty="0"/>
              <a:t>WBO und OPS</a:t>
            </a:r>
          </a:p>
        </p:txBody>
      </p:sp>
    </p:spTree>
    <p:extLst>
      <p:ext uri="{BB962C8B-B14F-4D97-AF65-F5344CB8AC3E}">
        <p14:creationId xmlns:p14="http://schemas.microsoft.com/office/powerpoint/2010/main" val="309525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zUxoNepT9yh0gd3VyqsYQ"/>
</p:tagLst>
</file>

<file path=ppt/theme/theme1.xml><?xml version="1.0" encoding="utf-8"?>
<a:theme xmlns:a="http://schemas.openxmlformats.org/drawingml/2006/main" name="Ärztekammer Westfalen-Lippe_arial">
  <a:themeElements>
    <a:clrScheme name="Ärztekammer Westfalen-Lippe_ari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Ärztekammer Westfalen-Lippe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Ärztekammer Westfalen-Lippe_ari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Ärztekammer Westfalen-Lippe_ari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Ärztekammer Westfalen-Lippe_ari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Ärztekammer Westfalen-Lippe_ari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Ärztekammer Westfalen-Lippe_ari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Ärztekammer Westfalen-Lippe_ari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Ärztekammer Westfalen-Lippe_ari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Ärztekammer Westfalen-Lippe_ari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Ärztekammer Westfalen-Lippe_ari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Ärztekammer Westfalen-Lippe_ari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Ärztekammer Westfalen-Lippe_ari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Ärztekammer Westfalen-Lippe_ari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.Seite AEKWL">
  <a:themeElements>
    <a:clrScheme name="2.Seite AEKW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.Seite AEKW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.Seite AEKW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.Seite AEKW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.Seite AEKW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.Seite AEKW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.Seite AEKW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.Seite AEKW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.Seite AEKW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.Seite AEKW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.Seite AEKW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.Seite AEKW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.Seite AEKW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.Seite AEKW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Ärztekammer Westfalen-Lippe_arial</Template>
  <TotalTime>0</TotalTime>
  <Words>139</Words>
  <Application>Microsoft Office PowerPoint</Application>
  <PresentationFormat>Bildschirmpräsentation (4:3)</PresentationFormat>
  <Paragraphs>30</Paragraphs>
  <Slides>5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4" baseType="lpstr">
      <vt:lpstr>Agfa Rotis Sans Serif</vt:lpstr>
      <vt:lpstr>Arial</vt:lpstr>
      <vt:lpstr>Calibri</vt:lpstr>
      <vt:lpstr>Symbol</vt:lpstr>
      <vt:lpstr>Times New Roman</vt:lpstr>
      <vt:lpstr>Wingdings</vt:lpstr>
      <vt:lpstr>Ärztekammer Westfalen-Lippe_arial</vt:lpstr>
      <vt:lpstr>2.Seite AEKWL</vt:lpstr>
      <vt:lpstr>think-cell Folie</vt:lpstr>
      <vt:lpstr>PowerPoint-Präsentation</vt:lpstr>
      <vt:lpstr>Leistungs-, bedarfs- und qualitätsorientierte Krankenhausplanung in NRW</vt:lpstr>
      <vt:lpstr>PowerPoint-Präsentation</vt:lpstr>
      <vt:lpstr>PowerPoint-Präsentation</vt:lpstr>
      <vt:lpstr>PowerPoint-Präsentation</vt:lpstr>
    </vt:vector>
  </TitlesOfParts>
  <Company>AEKWL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Melin</dc:creator>
  <cp:lastModifiedBy>Wenning, Markus [ÄKWL]</cp:lastModifiedBy>
  <cp:revision>208</cp:revision>
  <dcterms:created xsi:type="dcterms:W3CDTF">2009-03-16T14:56:41Z</dcterms:created>
  <dcterms:modified xsi:type="dcterms:W3CDTF">2022-05-17T15:00:30Z</dcterms:modified>
</cp:coreProperties>
</file>